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9" r:id="rId4"/>
    <p:sldId id="260" r:id="rId5"/>
    <p:sldId id="262" r:id="rId6"/>
    <p:sldId id="261" r:id="rId7"/>
  </p:sldIdLst>
  <p:sldSz cx="18288000" cy="10287000"/>
  <p:notesSz cx="6858000" cy="9144000"/>
  <p:embeddedFontLst>
    <p:embeddedFont>
      <p:font typeface="Cascadia Mono SemiBold" panose="020B0609020000020004" pitchFamily="49" charset="0"/>
      <p:bold r:id="rId8"/>
      <p:boldItalic r:id="rId9"/>
    </p:embeddedFont>
    <p:embeddedFont>
      <p:font typeface="DM Sans" pitchFamily="2" charset="0"/>
      <p:regular r:id="rId10"/>
    </p:embeddedFont>
    <p:embeddedFont>
      <p:font typeface="DM Sans Bold" charset="0"/>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7" d="100"/>
          <a:sy n="47" d="100"/>
        </p:scale>
        <p:origin x="483" y="-4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29.svg"/></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26.png"/><Relationship Id="rId3" Type="http://schemas.openxmlformats.org/officeDocument/2006/relationships/image" Target="../media/image30.png"/><Relationship Id="rId7" Type="http://schemas.openxmlformats.org/officeDocument/2006/relationships/image" Target="../media/image10.png"/><Relationship Id="rId12" Type="http://schemas.openxmlformats.org/officeDocument/2006/relationships/image" Target="../media/image2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20.png"/><Relationship Id="rId5" Type="http://schemas.openxmlformats.org/officeDocument/2006/relationships/image" Target="../media/image8.png"/><Relationship Id="rId10" Type="http://schemas.openxmlformats.org/officeDocument/2006/relationships/image" Target="../media/image15.svg"/><Relationship Id="rId4" Type="http://schemas.openxmlformats.org/officeDocument/2006/relationships/image" Target="../media/image31.svg"/><Relationship Id="rId9" Type="http://schemas.openxmlformats.org/officeDocument/2006/relationships/image" Target="../media/image14.png"/><Relationship Id="rId14" Type="http://schemas.openxmlformats.org/officeDocument/2006/relationships/image" Target="../media/image27.svg"/></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20.png"/><Relationship Id="rId18" Type="http://schemas.openxmlformats.org/officeDocument/2006/relationships/image" Target="../media/image29.sv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7.svg"/><Relationship Id="rId17" Type="http://schemas.openxmlformats.org/officeDocument/2006/relationships/image" Target="../media/image28.png"/><Relationship Id="rId2" Type="http://schemas.openxmlformats.org/officeDocument/2006/relationships/image" Target="../media/image1.png"/><Relationship Id="rId16" Type="http://schemas.openxmlformats.org/officeDocument/2006/relationships/image" Target="../media/image25.sv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6.png"/><Relationship Id="rId5" Type="http://schemas.openxmlformats.org/officeDocument/2006/relationships/image" Target="../media/image8.png"/><Relationship Id="rId15" Type="http://schemas.openxmlformats.org/officeDocument/2006/relationships/image" Target="../media/image24.png"/><Relationship Id="rId10" Type="http://schemas.openxmlformats.org/officeDocument/2006/relationships/image" Target="../media/image15.svg"/><Relationship Id="rId4" Type="http://schemas.openxmlformats.org/officeDocument/2006/relationships/image" Target="../media/image3.svg"/><Relationship Id="rId9" Type="http://schemas.openxmlformats.org/officeDocument/2006/relationships/image" Target="../media/image14.png"/><Relationship Id="rId14" Type="http://schemas.openxmlformats.org/officeDocument/2006/relationships/image" Target="../media/image21.svg"/></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27.sv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5.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499" y="-3993584"/>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IN" dirty="0"/>
          </a:p>
        </p:txBody>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236705" y="6409875"/>
            <a:ext cx="724985" cy="920616"/>
          </a:xfrm>
          <a:custGeom>
            <a:avLst/>
            <a:gdLst/>
            <a:ahLst/>
            <a:cxnLst/>
            <a:rect l="l" t="t" r="r" b="b"/>
            <a:pathLst>
              <a:path w="724985" h="920616">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2" name="Freeform 12"/>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13" name="Freeform 13"/>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sp>
      <p:sp>
        <p:nvSpPr>
          <p:cNvPr id="14" name="Freeform 14"/>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sp>
      <p:sp>
        <p:nvSpPr>
          <p:cNvPr id="15" name="Freeform 15"/>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sp>
        <p:nvSpPr>
          <p:cNvPr id="16" name="Freeform 16"/>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a:stretch>
          </a:blipFill>
          <a:ln cap="sq">
            <a:noFill/>
            <a:prstDash val="solid"/>
            <a:miter/>
          </a:ln>
        </p:spPr>
      </p:sp>
      <p:sp>
        <p:nvSpPr>
          <p:cNvPr id="17" name="TextBox 17"/>
          <p:cNvSpPr txBox="1"/>
          <p:nvPr/>
        </p:nvSpPr>
        <p:spPr>
          <a:xfrm>
            <a:off x="1470302" y="1508613"/>
            <a:ext cx="15737957" cy="4778744"/>
          </a:xfrm>
          <a:prstGeom prst="rect">
            <a:avLst/>
          </a:prstGeom>
        </p:spPr>
        <p:txBody>
          <a:bodyPr wrap="square" lIns="0" tIns="0" rIns="0" bIns="0" rtlCol="0" anchor="ctr">
            <a:spAutoFit/>
          </a:bodyPr>
          <a:lstStyle/>
          <a:p>
            <a:pPr algn="ctr">
              <a:lnSpc>
                <a:spcPts val="12218"/>
              </a:lnSpc>
            </a:pPr>
            <a:r>
              <a:rPr lang="en-US" sz="12998" dirty="0">
                <a:solidFill>
                  <a:srgbClr val="000000"/>
                </a:solidFill>
                <a:effectLst>
                  <a:outerShdw blurRad="38100" dist="38100" dir="2700000" algn="tl">
                    <a:srgbClr val="000000">
                      <a:alpha val="43137"/>
                    </a:srgbClr>
                  </a:outerShdw>
                </a:effectLst>
                <a:latin typeface="Cascadia Mono SemiBold" panose="020B0609020000020004" pitchFamily="49" charset="0"/>
                <a:ea typeface="Cascadia Mono SemiBold" panose="020B0609020000020004" pitchFamily="49" charset="0"/>
                <a:cs typeface="Cascadia Mono SemiBold" panose="020B0609020000020004" pitchFamily="49" charset="0"/>
              </a:rPr>
              <a:t>Jain Hackathon Project Presentation</a:t>
            </a:r>
          </a:p>
        </p:txBody>
      </p:sp>
      <p:sp>
        <p:nvSpPr>
          <p:cNvPr id="18" name="TextBox 18"/>
          <p:cNvSpPr txBox="1"/>
          <p:nvPr/>
        </p:nvSpPr>
        <p:spPr>
          <a:xfrm>
            <a:off x="6646820" y="7630444"/>
            <a:ext cx="9264488" cy="1147943"/>
          </a:xfrm>
          <a:prstGeom prst="rect">
            <a:avLst/>
          </a:prstGeom>
        </p:spPr>
        <p:txBody>
          <a:bodyPr wrap="square" lIns="0" tIns="0" rIns="0" bIns="0" rtlCol="0" anchor="t">
            <a:spAutoFit/>
          </a:bodyPr>
          <a:lstStyle/>
          <a:p>
            <a:pPr algn="ctr">
              <a:lnSpc>
                <a:spcPts val="4381"/>
              </a:lnSpc>
            </a:pPr>
            <a:r>
              <a:rPr lang="en-US" sz="4381" spc="-87" dirty="0">
                <a:solidFill>
                  <a:srgbClr val="000000"/>
                </a:solidFill>
                <a:latin typeface="DM Sans Bold"/>
              </a:rPr>
              <a:t>Jill Gosrani     Grp Id: 1861</a:t>
            </a:r>
          </a:p>
          <a:p>
            <a:pPr algn="ctr">
              <a:lnSpc>
                <a:spcPts val="4381"/>
              </a:lnSpc>
            </a:pPr>
            <a:r>
              <a:rPr lang="en-US" sz="4381" spc="-87" dirty="0" err="1">
                <a:solidFill>
                  <a:srgbClr val="000000"/>
                </a:solidFill>
                <a:latin typeface="DM Sans Bold"/>
              </a:rPr>
              <a:t>Jaynam</a:t>
            </a:r>
            <a:r>
              <a:rPr lang="en-US" sz="4381" spc="-87" dirty="0">
                <a:solidFill>
                  <a:srgbClr val="000000"/>
                </a:solidFill>
                <a:latin typeface="DM Sans Bold"/>
              </a:rPr>
              <a:t> Sanghvi   Grp Id: 1915</a:t>
            </a:r>
          </a:p>
        </p:txBody>
      </p:sp>
      <p:sp>
        <p:nvSpPr>
          <p:cNvPr id="19" name="Freeform 19"/>
          <p:cNvSpPr/>
          <p:nvPr/>
        </p:nvSpPr>
        <p:spPr>
          <a:xfrm>
            <a:off x="4737926" y="2576219"/>
            <a:ext cx="724985" cy="920616"/>
          </a:xfrm>
          <a:custGeom>
            <a:avLst/>
            <a:gdLst/>
            <a:ahLst/>
            <a:cxnLst/>
            <a:rect l="l" t="t" r="r" b="b"/>
            <a:pathLst>
              <a:path w="724985" h="920616">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1" y="-39624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0994934" y="2091045"/>
            <a:ext cx="6264366" cy="6104909"/>
          </a:xfrm>
          <a:custGeom>
            <a:avLst/>
            <a:gdLst/>
            <a:ahLst/>
            <a:cxnLst/>
            <a:rect l="l" t="t" r="r" b="b"/>
            <a:pathLst>
              <a:path w="6264366" h="6104909">
                <a:moveTo>
                  <a:pt x="0" y="0"/>
                </a:moveTo>
                <a:lnTo>
                  <a:pt x="6264366" y="0"/>
                </a:lnTo>
                <a:lnTo>
                  <a:pt x="6264366" y="6104910"/>
                </a:lnTo>
                <a:lnTo>
                  <a:pt x="0" y="61049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929838" y="1625234"/>
            <a:ext cx="10156734" cy="960904"/>
          </a:xfrm>
          <a:prstGeom prst="rect">
            <a:avLst/>
          </a:prstGeom>
        </p:spPr>
        <p:txBody>
          <a:bodyPr wrap="square" lIns="0" tIns="0" rIns="0" bIns="0" rtlCol="0" anchor="t">
            <a:spAutoFit/>
          </a:bodyPr>
          <a:lstStyle/>
          <a:p>
            <a:pPr algn="l">
              <a:lnSpc>
                <a:spcPts val="8730"/>
              </a:lnSpc>
            </a:pPr>
            <a:r>
              <a:rPr lang="en-US" sz="4000" dirty="0">
                <a:solidFill>
                  <a:srgbClr val="000000"/>
                </a:solidFill>
                <a:latin typeface="Cascadia Mono SemiBold" panose="020B0609020000020004" pitchFamily="49" charset="0"/>
                <a:ea typeface="Cascadia Mono SemiBold" panose="020B0609020000020004" pitchFamily="49" charset="0"/>
                <a:cs typeface="Cascadia Mono SemiBold" panose="020B0609020000020004" pitchFamily="49" charset="0"/>
              </a:rPr>
              <a:t>Understanding Problem Statement</a:t>
            </a:r>
          </a:p>
        </p:txBody>
      </p:sp>
      <p:sp>
        <p:nvSpPr>
          <p:cNvPr id="6" name="Freeform 6"/>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8" name="Freeform 8"/>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9" name="Freeform 9"/>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10" name="Freeform 10"/>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12" name="Rectangle 1">
            <a:extLst>
              <a:ext uri="{FF2B5EF4-FFF2-40B4-BE49-F238E27FC236}">
                <a16:creationId xmlns:a16="http://schemas.microsoft.com/office/drawing/2014/main" id="{16E98C4A-0CE1-305D-0DE3-5A413E973737}"/>
              </a:ext>
            </a:extLst>
          </p:cNvPr>
          <p:cNvSpPr>
            <a:spLocks noChangeArrowheads="1"/>
          </p:cNvSpPr>
          <p:nvPr/>
        </p:nvSpPr>
        <p:spPr bwMode="auto">
          <a:xfrm>
            <a:off x="1028701" y="3423538"/>
            <a:ext cx="8937533"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Module 1</a:t>
            </a:r>
            <a:r>
              <a:rPr kumimoji="0" lang="en-US" altLang="en-US" sz="1800" b="0" i="0" u="none" strike="noStrike" cap="none" normalizeH="0" baseline="0" dirty="0">
                <a:ln>
                  <a:noFill/>
                </a:ln>
                <a:solidFill>
                  <a:schemeClr val="tx1"/>
                </a:solidFill>
                <a:effectLst/>
                <a:latin typeface="Arial" panose="020B0604020202020204" pitchFamily="34" charset="0"/>
              </a:rPr>
              <a:t> </a:t>
            </a:r>
            <a:r>
              <a:rPr lang="en-US" altLang="en-US" dirty="0">
                <a:latin typeface="Arial" panose="020B0604020202020204" pitchFamily="34" charset="0"/>
              </a:rPr>
              <a:t>was</a:t>
            </a:r>
            <a:r>
              <a:rPr kumimoji="0" lang="en-US" altLang="en-US" sz="1800" b="0" i="0" u="none" strike="noStrike" cap="none" normalizeH="0" baseline="0" dirty="0">
                <a:ln>
                  <a:noFill/>
                </a:ln>
                <a:solidFill>
                  <a:schemeClr val="tx1"/>
                </a:solidFill>
                <a:effectLst/>
                <a:latin typeface="Arial" panose="020B0604020202020204" pitchFamily="34" charset="0"/>
              </a:rPr>
              <a:t> all about gathering and managing data for making smart investment choices. We had to collect information from various sources like Zillow, redfin, apartments.com, etc. and user inputs, then cleans and organizes this data. The goal was to provide an accurate, real-time information that other parts of the system can easily use for analysis and decision-making.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A8D21EFC-2DAF-14BD-F107-D9497B9C76C2}"/>
              </a:ext>
            </a:extLst>
          </p:cNvPr>
          <p:cNvSpPr txBox="1"/>
          <p:nvPr/>
        </p:nvSpPr>
        <p:spPr>
          <a:xfrm>
            <a:off x="1028700" y="5185484"/>
            <a:ext cx="9410700" cy="1754326"/>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Module 2 </a:t>
            </a:r>
            <a:r>
              <a:rPr lang="en-US" dirty="0">
                <a:latin typeface="Arial" panose="020B0604020202020204" pitchFamily="34" charset="0"/>
                <a:cs typeface="Arial" panose="020B0604020202020204" pitchFamily="34" charset="0"/>
              </a:rPr>
              <a:t>focused on market analysis for the collected modular data. It has two main objectives:</a:t>
            </a:r>
          </a:p>
          <a:p>
            <a:pPr>
              <a:buFont typeface="+mj-lt"/>
              <a:buAutoNum type="arabicPeriod"/>
            </a:pPr>
            <a:r>
              <a:rPr lang="en-US" dirty="0">
                <a:latin typeface="Arial" panose="020B0604020202020204" pitchFamily="34" charset="0"/>
                <a:cs typeface="Arial" panose="020B0604020202020204" pitchFamily="34" charset="0"/>
              </a:rPr>
              <a:t> To continuously scans and evaluate new properties, to quickly identify potential investment opportunities as they come on the market.</a:t>
            </a:r>
          </a:p>
          <a:p>
            <a:pPr>
              <a:buFont typeface="+mj-lt"/>
              <a:buAutoNum type="arabicPeriod"/>
            </a:pPr>
            <a:r>
              <a:rPr lang="en-US" dirty="0">
                <a:latin typeface="Arial" panose="020B0604020202020204" pitchFamily="34" charset="0"/>
                <a:cs typeface="Arial" panose="020B0604020202020204" pitchFamily="34" charset="0"/>
              </a:rPr>
              <a:t> To analyze market trends to provide strategic insights into factors that could affect property investments.</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3B330369-9A41-5095-D6AE-8B9B8CC35CBD}"/>
              </a:ext>
            </a:extLst>
          </p:cNvPr>
          <p:cNvSpPr txBox="1"/>
          <p:nvPr/>
        </p:nvSpPr>
        <p:spPr>
          <a:xfrm>
            <a:off x="1028700" y="7184438"/>
            <a:ext cx="9334500" cy="1477328"/>
          </a:xfrm>
          <a:prstGeom prst="rect">
            <a:avLst/>
          </a:prstGeom>
          <a:noFill/>
        </p:spPr>
        <p:txBody>
          <a:bodyPr wrap="square" rtlCol="0">
            <a:spAutoFit/>
          </a:bodyPr>
          <a:lstStyle/>
          <a:p>
            <a:r>
              <a:rPr lang="en-US" b="1" dirty="0"/>
              <a:t>Module 3 </a:t>
            </a:r>
            <a:r>
              <a:rPr lang="en-US" dirty="0"/>
              <a:t>focused on automating the underwriting process for property investments. To implement this we can use algorithms and real-time data to assess financial viability, operational efficiency, and risks associated with potential investments. The module performs automated financial analysis, risk assessment, and regulatory compliance checks, while also providing recommendations to help investors make informed decisions.</a:t>
            </a: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499" y="-39624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IN"/>
          </a:p>
        </p:txBody>
      </p:sp>
      <p:sp>
        <p:nvSpPr>
          <p:cNvPr id="3" name="AutoShape 3"/>
          <p:cNvSpPr/>
          <p:nvPr/>
        </p:nvSpPr>
        <p:spPr>
          <a:xfrm>
            <a:off x="-886757" y="4381500"/>
            <a:ext cx="20061513" cy="0"/>
          </a:xfrm>
          <a:prstGeom prst="line">
            <a:avLst/>
          </a:prstGeom>
          <a:ln w="28575" cap="flat">
            <a:solidFill>
              <a:srgbClr val="000000"/>
            </a:solidFill>
            <a:prstDash val="solid"/>
            <a:headEnd type="none" w="sm" len="sm"/>
            <a:tailEnd type="none" w="sm" len="sm"/>
          </a:ln>
        </p:spPr>
      </p:sp>
      <p:grpSp>
        <p:nvGrpSpPr>
          <p:cNvPr id="4" name="Group 4"/>
          <p:cNvGrpSpPr/>
          <p:nvPr/>
        </p:nvGrpSpPr>
        <p:grpSpPr>
          <a:xfrm>
            <a:off x="3429000" y="4108044"/>
            <a:ext cx="502056" cy="50205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6" name="TextBox 6"/>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7" name="Group 7"/>
          <p:cNvGrpSpPr/>
          <p:nvPr/>
        </p:nvGrpSpPr>
        <p:grpSpPr>
          <a:xfrm>
            <a:off x="838200" y="4108044"/>
            <a:ext cx="502056" cy="50205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sp>
        <p:sp>
          <p:nvSpPr>
            <p:cNvPr id="9" name="TextBox 9"/>
            <p:cNvSpPr txBox="1"/>
            <p:nvPr/>
          </p:nvSpPr>
          <p:spPr>
            <a:xfrm>
              <a:off x="190500" y="219075"/>
              <a:ext cx="431800" cy="403225"/>
            </a:xfrm>
            <a:prstGeom prst="rect">
              <a:avLst/>
            </a:prstGeom>
          </p:spPr>
          <p:txBody>
            <a:bodyPr lIns="50800" tIns="50800" rIns="50800" bIns="50800" rtlCol="0" anchor="ctr"/>
            <a:lstStyle/>
            <a:p>
              <a:pPr algn="ctr">
                <a:lnSpc>
                  <a:spcPts val="2266"/>
                </a:lnSpc>
              </a:pPr>
              <a:endParaRPr/>
            </a:p>
          </p:txBody>
        </p:sp>
      </p:grpSp>
      <p:grpSp>
        <p:nvGrpSpPr>
          <p:cNvPr id="10" name="Group 10"/>
          <p:cNvGrpSpPr/>
          <p:nvPr/>
        </p:nvGrpSpPr>
        <p:grpSpPr>
          <a:xfrm>
            <a:off x="6324600" y="4130865"/>
            <a:ext cx="502056" cy="456415"/>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12" name="TextBox 12"/>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13" name="Group 13"/>
          <p:cNvGrpSpPr/>
          <p:nvPr/>
        </p:nvGrpSpPr>
        <p:grpSpPr>
          <a:xfrm>
            <a:off x="8841405" y="4130865"/>
            <a:ext cx="502056" cy="456415"/>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15" name="TextBox 15"/>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sp>
        <p:nvSpPr>
          <p:cNvPr id="16" name="TextBox 16"/>
          <p:cNvSpPr txBox="1"/>
          <p:nvPr/>
        </p:nvSpPr>
        <p:spPr>
          <a:xfrm>
            <a:off x="2971204" y="1464345"/>
            <a:ext cx="11138044" cy="2282228"/>
          </a:xfrm>
          <a:prstGeom prst="rect">
            <a:avLst/>
          </a:prstGeom>
        </p:spPr>
        <p:txBody>
          <a:bodyPr wrap="square" lIns="0" tIns="0" rIns="0" bIns="0" rtlCol="0" anchor="t">
            <a:spAutoFit/>
          </a:bodyPr>
          <a:lstStyle/>
          <a:p>
            <a:pPr marL="0" lvl="1" indent="0" algn="ctr">
              <a:lnSpc>
                <a:spcPts val="8730"/>
              </a:lnSpc>
              <a:spcBef>
                <a:spcPct val="0"/>
              </a:spcBef>
            </a:pPr>
            <a:r>
              <a:rPr lang="en-US" sz="9000" dirty="0">
                <a:solidFill>
                  <a:srgbClr val="000000"/>
                </a:solidFill>
                <a:latin typeface="DM Sans Bold"/>
              </a:rPr>
              <a:t>Ideation process for each day</a:t>
            </a:r>
          </a:p>
        </p:txBody>
      </p:sp>
      <p:sp>
        <p:nvSpPr>
          <p:cNvPr id="17" name="TextBox 17"/>
          <p:cNvSpPr txBox="1"/>
          <p:nvPr/>
        </p:nvSpPr>
        <p:spPr>
          <a:xfrm>
            <a:off x="914400" y="4762500"/>
            <a:ext cx="2197323" cy="679451"/>
          </a:xfrm>
          <a:prstGeom prst="rect">
            <a:avLst/>
          </a:prstGeom>
        </p:spPr>
        <p:txBody>
          <a:bodyPr lIns="0" tIns="0" rIns="0" bIns="0" rtlCol="0" anchor="t">
            <a:spAutoFit/>
          </a:bodyPr>
          <a:lstStyle/>
          <a:p>
            <a:pPr algn="l">
              <a:lnSpc>
                <a:spcPts val="5150"/>
              </a:lnSpc>
            </a:pPr>
            <a:r>
              <a:rPr lang="en-US" sz="5000" dirty="0">
                <a:solidFill>
                  <a:srgbClr val="000000"/>
                </a:solidFill>
                <a:latin typeface="DM Sans Bold"/>
              </a:rPr>
              <a:t>01</a:t>
            </a:r>
          </a:p>
        </p:txBody>
      </p:sp>
      <p:sp>
        <p:nvSpPr>
          <p:cNvPr id="18" name="TextBox 18"/>
          <p:cNvSpPr txBox="1"/>
          <p:nvPr/>
        </p:nvSpPr>
        <p:spPr>
          <a:xfrm>
            <a:off x="3447303" y="4762500"/>
            <a:ext cx="2197323" cy="679451"/>
          </a:xfrm>
          <a:prstGeom prst="rect">
            <a:avLst/>
          </a:prstGeom>
        </p:spPr>
        <p:txBody>
          <a:bodyPr lIns="0" tIns="0" rIns="0" bIns="0" rtlCol="0" anchor="t">
            <a:spAutoFit/>
          </a:bodyPr>
          <a:lstStyle/>
          <a:p>
            <a:pPr algn="l">
              <a:lnSpc>
                <a:spcPts val="5150"/>
              </a:lnSpc>
            </a:pPr>
            <a:r>
              <a:rPr lang="en-US" sz="5000" dirty="0">
                <a:solidFill>
                  <a:srgbClr val="000000"/>
                </a:solidFill>
                <a:latin typeface="DM Sans Bold"/>
              </a:rPr>
              <a:t>02</a:t>
            </a:r>
          </a:p>
        </p:txBody>
      </p:sp>
      <p:sp>
        <p:nvSpPr>
          <p:cNvPr id="19" name="TextBox 19"/>
          <p:cNvSpPr txBox="1"/>
          <p:nvPr/>
        </p:nvSpPr>
        <p:spPr>
          <a:xfrm>
            <a:off x="914400" y="5524500"/>
            <a:ext cx="2197323" cy="866071"/>
          </a:xfrm>
          <a:prstGeom prst="rect">
            <a:avLst/>
          </a:prstGeom>
        </p:spPr>
        <p:txBody>
          <a:bodyPr wrap="square" lIns="0" tIns="0" rIns="0" bIns="0" rtlCol="0" anchor="t">
            <a:spAutoFit/>
          </a:bodyPr>
          <a:lstStyle/>
          <a:p>
            <a:pPr algn="l">
              <a:lnSpc>
                <a:spcPts val="2340"/>
              </a:lnSpc>
            </a:pPr>
            <a:r>
              <a:rPr lang="en-US" sz="1500" dirty="0">
                <a:solidFill>
                  <a:srgbClr val="000000"/>
                </a:solidFill>
                <a:latin typeface="DM Sans"/>
              </a:rPr>
              <a:t>Understanding the problem statement and project requirements </a:t>
            </a:r>
          </a:p>
        </p:txBody>
      </p:sp>
      <p:sp>
        <p:nvSpPr>
          <p:cNvPr id="20" name="TextBox 20"/>
          <p:cNvSpPr txBox="1"/>
          <p:nvPr/>
        </p:nvSpPr>
        <p:spPr>
          <a:xfrm>
            <a:off x="3447303" y="5524500"/>
            <a:ext cx="2732862" cy="1455976"/>
          </a:xfrm>
          <a:prstGeom prst="rect">
            <a:avLst/>
          </a:prstGeom>
        </p:spPr>
        <p:txBody>
          <a:bodyPr lIns="0" tIns="0" rIns="0" bIns="0" rtlCol="0" anchor="t">
            <a:spAutoFit/>
          </a:bodyPr>
          <a:lstStyle/>
          <a:p>
            <a:pPr algn="l">
              <a:lnSpc>
                <a:spcPts val="2340"/>
              </a:lnSpc>
            </a:pPr>
            <a:r>
              <a:rPr lang="en-US" sz="1500" dirty="0">
                <a:solidFill>
                  <a:srgbClr val="000000"/>
                </a:solidFill>
                <a:latin typeface="DM Sans"/>
              </a:rPr>
              <a:t>Explored our options for different data scraping tools and technologies. And websites where we can scrape data from.</a:t>
            </a:r>
          </a:p>
        </p:txBody>
      </p:sp>
      <p:sp>
        <p:nvSpPr>
          <p:cNvPr id="21" name="TextBox 21"/>
          <p:cNvSpPr txBox="1"/>
          <p:nvPr/>
        </p:nvSpPr>
        <p:spPr>
          <a:xfrm>
            <a:off x="6342903" y="4762500"/>
            <a:ext cx="2197323" cy="679451"/>
          </a:xfrm>
          <a:prstGeom prst="rect">
            <a:avLst/>
          </a:prstGeom>
        </p:spPr>
        <p:txBody>
          <a:bodyPr lIns="0" tIns="0" rIns="0" bIns="0" rtlCol="0" anchor="t">
            <a:spAutoFit/>
          </a:bodyPr>
          <a:lstStyle/>
          <a:p>
            <a:pPr algn="l">
              <a:lnSpc>
                <a:spcPts val="5150"/>
              </a:lnSpc>
            </a:pPr>
            <a:r>
              <a:rPr lang="en-US" sz="5000" dirty="0">
                <a:solidFill>
                  <a:srgbClr val="000000"/>
                </a:solidFill>
                <a:latin typeface="DM Sans Bold"/>
              </a:rPr>
              <a:t>03</a:t>
            </a:r>
          </a:p>
        </p:txBody>
      </p:sp>
      <p:sp>
        <p:nvSpPr>
          <p:cNvPr id="22" name="TextBox 22"/>
          <p:cNvSpPr txBox="1"/>
          <p:nvPr/>
        </p:nvSpPr>
        <p:spPr>
          <a:xfrm>
            <a:off x="6342903" y="5524500"/>
            <a:ext cx="2197323" cy="1161023"/>
          </a:xfrm>
          <a:prstGeom prst="rect">
            <a:avLst/>
          </a:prstGeom>
        </p:spPr>
        <p:txBody>
          <a:bodyPr wrap="square" lIns="0" tIns="0" rIns="0" bIns="0" rtlCol="0" anchor="t">
            <a:spAutoFit/>
          </a:bodyPr>
          <a:lstStyle/>
          <a:p>
            <a:pPr algn="l">
              <a:lnSpc>
                <a:spcPts val="2340"/>
              </a:lnSpc>
            </a:pPr>
            <a:r>
              <a:rPr lang="en-US" sz="1500" dirty="0">
                <a:solidFill>
                  <a:srgbClr val="000000"/>
                </a:solidFill>
                <a:latin typeface="DM Sans"/>
              </a:rPr>
              <a:t>Applied for different APIs to get white listed for legal scraping of data..</a:t>
            </a:r>
          </a:p>
        </p:txBody>
      </p:sp>
      <p:sp>
        <p:nvSpPr>
          <p:cNvPr id="23" name="TextBox 23"/>
          <p:cNvSpPr txBox="1"/>
          <p:nvPr/>
        </p:nvSpPr>
        <p:spPr>
          <a:xfrm>
            <a:off x="8859708" y="4762500"/>
            <a:ext cx="2197323" cy="679451"/>
          </a:xfrm>
          <a:prstGeom prst="rect">
            <a:avLst/>
          </a:prstGeom>
        </p:spPr>
        <p:txBody>
          <a:bodyPr lIns="0" tIns="0" rIns="0" bIns="0" rtlCol="0" anchor="t">
            <a:spAutoFit/>
          </a:bodyPr>
          <a:lstStyle/>
          <a:p>
            <a:pPr algn="l">
              <a:lnSpc>
                <a:spcPts val="5150"/>
              </a:lnSpc>
            </a:pPr>
            <a:r>
              <a:rPr lang="en-US" sz="5000" dirty="0">
                <a:solidFill>
                  <a:srgbClr val="000000"/>
                </a:solidFill>
                <a:latin typeface="DM Sans Bold"/>
              </a:rPr>
              <a:t>04</a:t>
            </a:r>
          </a:p>
        </p:txBody>
      </p:sp>
      <p:sp>
        <p:nvSpPr>
          <p:cNvPr id="24" name="TextBox 24"/>
          <p:cNvSpPr txBox="1"/>
          <p:nvPr/>
        </p:nvSpPr>
        <p:spPr>
          <a:xfrm>
            <a:off x="8859708" y="5524500"/>
            <a:ext cx="2646492" cy="866071"/>
          </a:xfrm>
          <a:prstGeom prst="rect">
            <a:avLst/>
          </a:prstGeom>
        </p:spPr>
        <p:txBody>
          <a:bodyPr lIns="0" tIns="0" rIns="0" bIns="0" rtlCol="0" anchor="t">
            <a:spAutoFit/>
          </a:bodyPr>
          <a:lstStyle/>
          <a:p>
            <a:pPr algn="l">
              <a:lnSpc>
                <a:spcPts val="2340"/>
              </a:lnSpc>
            </a:pPr>
            <a:r>
              <a:rPr lang="en-US" sz="1500" dirty="0" err="1">
                <a:solidFill>
                  <a:srgbClr val="000000"/>
                </a:solidFill>
                <a:latin typeface="DM Sans"/>
              </a:rPr>
              <a:t>Attom</a:t>
            </a:r>
            <a:r>
              <a:rPr lang="en-US" sz="1500" dirty="0">
                <a:solidFill>
                  <a:srgbClr val="000000"/>
                </a:solidFill>
                <a:latin typeface="DM Sans"/>
              </a:rPr>
              <a:t> API approval mail and started data scraping process. </a:t>
            </a:r>
          </a:p>
        </p:txBody>
      </p:sp>
      <p:sp>
        <p:nvSpPr>
          <p:cNvPr id="25" name="Freeform 25"/>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6" name="Freeform 26"/>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27" name="Freeform 27"/>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28" name="Freeform 28"/>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29" name="Freeform 29"/>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30" name="Freeform 30"/>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31" name="Freeform 31"/>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32" name="Freeform 32"/>
          <p:cNvSpPr/>
          <p:nvPr/>
        </p:nvSpPr>
        <p:spPr>
          <a:xfrm>
            <a:off x="15262955" y="-1072630"/>
            <a:ext cx="1996345" cy="2149497"/>
          </a:xfrm>
          <a:custGeom>
            <a:avLst/>
            <a:gdLst/>
            <a:ahLst/>
            <a:cxnLst/>
            <a:rect l="l" t="t" r="r" b="b"/>
            <a:pathLst>
              <a:path w="1996345" h="2149497">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grpSp>
        <p:nvGrpSpPr>
          <p:cNvPr id="33" name="Group 13">
            <a:extLst>
              <a:ext uri="{FF2B5EF4-FFF2-40B4-BE49-F238E27FC236}">
                <a16:creationId xmlns:a16="http://schemas.microsoft.com/office/drawing/2014/main" id="{FA52D9C8-0AF7-428A-C90E-10620A3493F1}"/>
              </a:ext>
            </a:extLst>
          </p:cNvPr>
          <p:cNvGrpSpPr/>
          <p:nvPr/>
        </p:nvGrpSpPr>
        <p:grpSpPr>
          <a:xfrm>
            <a:off x="11508405" y="4152900"/>
            <a:ext cx="502056" cy="456415"/>
            <a:chOff x="0" y="0"/>
            <a:chExt cx="812800" cy="812800"/>
          </a:xfrm>
        </p:grpSpPr>
        <p:sp>
          <p:nvSpPr>
            <p:cNvPr id="34" name="Freeform 14">
              <a:extLst>
                <a:ext uri="{FF2B5EF4-FFF2-40B4-BE49-F238E27FC236}">
                  <a16:creationId xmlns:a16="http://schemas.microsoft.com/office/drawing/2014/main" id="{2EBD31FF-9E75-CA8D-F6F4-26D7EDD9E963}"/>
                </a:ext>
              </a:extLst>
            </p:cNvPr>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35" name="TextBox 15">
              <a:extLst>
                <a:ext uri="{FF2B5EF4-FFF2-40B4-BE49-F238E27FC236}">
                  <a16:creationId xmlns:a16="http://schemas.microsoft.com/office/drawing/2014/main" id="{ABB1ABE6-F60F-CF8E-47F0-FF607C90FAAA}"/>
                </a:ext>
              </a:extLst>
            </p:cNvPr>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sp>
        <p:nvSpPr>
          <p:cNvPr id="36" name="TextBox 23">
            <a:extLst>
              <a:ext uri="{FF2B5EF4-FFF2-40B4-BE49-F238E27FC236}">
                <a16:creationId xmlns:a16="http://schemas.microsoft.com/office/drawing/2014/main" id="{785991B3-E697-F37F-DD1B-EEA4097087D6}"/>
              </a:ext>
            </a:extLst>
          </p:cNvPr>
          <p:cNvSpPr txBox="1"/>
          <p:nvPr/>
        </p:nvSpPr>
        <p:spPr>
          <a:xfrm>
            <a:off x="11526708" y="4784535"/>
            <a:ext cx="2197323" cy="679451"/>
          </a:xfrm>
          <a:prstGeom prst="rect">
            <a:avLst/>
          </a:prstGeom>
        </p:spPr>
        <p:txBody>
          <a:bodyPr lIns="0" tIns="0" rIns="0" bIns="0" rtlCol="0" anchor="t">
            <a:spAutoFit/>
          </a:bodyPr>
          <a:lstStyle/>
          <a:p>
            <a:pPr algn="l">
              <a:lnSpc>
                <a:spcPts val="5150"/>
              </a:lnSpc>
            </a:pPr>
            <a:r>
              <a:rPr lang="en-US" sz="5000" dirty="0">
                <a:solidFill>
                  <a:srgbClr val="000000"/>
                </a:solidFill>
                <a:latin typeface="DM Sans Bold"/>
              </a:rPr>
              <a:t>05</a:t>
            </a:r>
          </a:p>
        </p:txBody>
      </p:sp>
      <p:sp>
        <p:nvSpPr>
          <p:cNvPr id="37" name="TextBox 24">
            <a:extLst>
              <a:ext uri="{FF2B5EF4-FFF2-40B4-BE49-F238E27FC236}">
                <a16:creationId xmlns:a16="http://schemas.microsoft.com/office/drawing/2014/main" id="{5BC1C66B-7E54-4A8A-B9EA-E784172CB52A}"/>
              </a:ext>
            </a:extLst>
          </p:cNvPr>
          <p:cNvSpPr txBox="1"/>
          <p:nvPr/>
        </p:nvSpPr>
        <p:spPr>
          <a:xfrm>
            <a:off x="11526708" y="5546535"/>
            <a:ext cx="2494092" cy="1455976"/>
          </a:xfrm>
          <a:prstGeom prst="rect">
            <a:avLst/>
          </a:prstGeom>
        </p:spPr>
        <p:txBody>
          <a:bodyPr wrap="square" lIns="0" tIns="0" rIns="0" bIns="0" rtlCol="0" anchor="t">
            <a:spAutoFit/>
          </a:bodyPr>
          <a:lstStyle/>
          <a:p>
            <a:pPr algn="l">
              <a:lnSpc>
                <a:spcPts val="2340"/>
              </a:lnSpc>
            </a:pPr>
            <a:r>
              <a:rPr lang="en-US" sz="1500" dirty="0">
                <a:solidFill>
                  <a:srgbClr val="000000"/>
                </a:solidFill>
                <a:latin typeface="DM Sans"/>
              </a:rPr>
              <a:t>Due to high computation need and low system specification. Our system crashed and had to start data scraping from start</a:t>
            </a:r>
          </a:p>
        </p:txBody>
      </p:sp>
      <p:grpSp>
        <p:nvGrpSpPr>
          <p:cNvPr id="38" name="Group 13">
            <a:extLst>
              <a:ext uri="{FF2B5EF4-FFF2-40B4-BE49-F238E27FC236}">
                <a16:creationId xmlns:a16="http://schemas.microsoft.com/office/drawing/2014/main" id="{C0DC3ED0-4CF3-34F1-DDAD-CC34502B4F8D}"/>
              </a:ext>
            </a:extLst>
          </p:cNvPr>
          <p:cNvGrpSpPr/>
          <p:nvPr/>
        </p:nvGrpSpPr>
        <p:grpSpPr>
          <a:xfrm>
            <a:off x="14249400" y="4152900"/>
            <a:ext cx="502056" cy="456415"/>
            <a:chOff x="0" y="0"/>
            <a:chExt cx="812800" cy="812800"/>
          </a:xfrm>
        </p:grpSpPr>
        <p:sp>
          <p:nvSpPr>
            <p:cNvPr id="39" name="Freeform 14">
              <a:extLst>
                <a:ext uri="{FF2B5EF4-FFF2-40B4-BE49-F238E27FC236}">
                  <a16:creationId xmlns:a16="http://schemas.microsoft.com/office/drawing/2014/main" id="{4B47465F-78BB-9855-9B97-5A84D61FCD6C}"/>
                </a:ext>
              </a:extLst>
            </p:cNvPr>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40" name="TextBox 15">
              <a:extLst>
                <a:ext uri="{FF2B5EF4-FFF2-40B4-BE49-F238E27FC236}">
                  <a16:creationId xmlns:a16="http://schemas.microsoft.com/office/drawing/2014/main" id="{16C4D3B8-5DBF-8E1B-483C-4A03DBFF0560}"/>
                </a:ext>
              </a:extLst>
            </p:cNvPr>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sp>
        <p:nvSpPr>
          <p:cNvPr id="41" name="TextBox 23">
            <a:extLst>
              <a:ext uri="{FF2B5EF4-FFF2-40B4-BE49-F238E27FC236}">
                <a16:creationId xmlns:a16="http://schemas.microsoft.com/office/drawing/2014/main" id="{31ABF5DF-BE7A-FE25-E4D6-420CAC73C356}"/>
              </a:ext>
            </a:extLst>
          </p:cNvPr>
          <p:cNvSpPr txBox="1"/>
          <p:nvPr/>
        </p:nvSpPr>
        <p:spPr>
          <a:xfrm>
            <a:off x="14269908" y="4784535"/>
            <a:ext cx="2197323" cy="679451"/>
          </a:xfrm>
          <a:prstGeom prst="rect">
            <a:avLst/>
          </a:prstGeom>
        </p:spPr>
        <p:txBody>
          <a:bodyPr lIns="0" tIns="0" rIns="0" bIns="0" rtlCol="0" anchor="t">
            <a:spAutoFit/>
          </a:bodyPr>
          <a:lstStyle/>
          <a:p>
            <a:pPr algn="l">
              <a:lnSpc>
                <a:spcPts val="5150"/>
              </a:lnSpc>
            </a:pPr>
            <a:r>
              <a:rPr lang="en-US" sz="5000" dirty="0">
                <a:solidFill>
                  <a:srgbClr val="000000"/>
                </a:solidFill>
                <a:latin typeface="DM Sans Bold"/>
              </a:rPr>
              <a:t>06</a:t>
            </a:r>
          </a:p>
        </p:txBody>
      </p:sp>
      <p:sp>
        <p:nvSpPr>
          <p:cNvPr id="42" name="TextBox 24">
            <a:extLst>
              <a:ext uri="{FF2B5EF4-FFF2-40B4-BE49-F238E27FC236}">
                <a16:creationId xmlns:a16="http://schemas.microsoft.com/office/drawing/2014/main" id="{D887F76A-5146-0C9D-5538-74913F0F9260}"/>
              </a:ext>
            </a:extLst>
          </p:cNvPr>
          <p:cNvSpPr txBox="1"/>
          <p:nvPr/>
        </p:nvSpPr>
        <p:spPr>
          <a:xfrm>
            <a:off x="14269908" y="5546535"/>
            <a:ext cx="2646492" cy="1161023"/>
          </a:xfrm>
          <a:prstGeom prst="rect">
            <a:avLst/>
          </a:prstGeom>
        </p:spPr>
        <p:txBody>
          <a:bodyPr lIns="0" tIns="0" rIns="0" bIns="0" rtlCol="0" anchor="t">
            <a:spAutoFit/>
          </a:bodyPr>
          <a:lstStyle/>
          <a:p>
            <a:pPr algn="l">
              <a:lnSpc>
                <a:spcPts val="2340"/>
              </a:lnSpc>
            </a:pPr>
            <a:r>
              <a:rPr lang="en-US" sz="1500" dirty="0">
                <a:solidFill>
                  <a:srgbClr val="000000"/>
                </a:solidFill>
                <a:latin typeface="DM Sans"/>
              </a:rPr>
              <a:t>Decided to integrate Api with the backend and call the API to list the property listings on the UI</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rot="-5282649">
            <a:off x="753178" y="3852356"/>
            <a:ext cx="7567145" cy="2582288"/>
          </a:xfrm>
          <a:custGeom>
            <a:avLst/>
            <a:gdLst/>
            <a:ahLst/>
            <a:cxnLst/>
            <a:rect l="l" t="t" r="r" b="b"/>
            <a:pathLst>
              <a:path w="7567145" h="2582288">
                <a:moveTo>
                  <a:pt x="0" y="0"/>
                </a:moveTo>
                <a:lnTo>
                  <a:pt x="7567144" y="0"/>
                </a:lnTo>
                <a:lnTo>
                  <a:pt x="7567144" y="2582288"/>
                </a:lnTo>
                <a:lnTo>
                  <a:pt x="0" y="258228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1780231" y="2037564"/>
            <a:ext cx="5513037" cy="6211873"/>
          </a:xfrm>
          <a:custGeom>
            <a:avLst/>
            <a:gdLst/>
            <a:ahLst/>
            <a:cxnLst/>
            <a:rect l="l" t="t" r="r" b="b"/>
            <a:pathLst>
              <a:path w="5513037" h="6211873">
                <a:moveTo>
                  <a:pt x="0" y="0"/>
                </a:moveTo>
                <a:lnTo>
                  <a:pt x="5513038" y="0"/>
                </a:lnTo>
                <a:lnTo>
                  <a:pt x="5513038" y="6211872"/>
                </a:lnTo>
                <a:lnTo>
                  <a:pt x="0" y="62118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8659015" y="2275093"/>
            <a:ext cx="5936470" cy="1730602"/>
          </a:xfrm>
          <a:prstGeom prst="rect">
            <a:avLst/>
          </a:prstGeom>
        </p:spPr>
        <p:txBody>
          <a:bodyPr lIns="0" tIns="0" rIns="0" bIns="0" rtlCol="0" anchor="t">
            <a:spAutoFit/>
          </a:bodyPr>
          <a:lstStyle/>
          <a:p>
            <a:pPr algn="l">
              <a:lnSpc>
                <a:spcPts val="6603"/>
              </a:lnSpc>
            </a:pPr>
            <a:r>
              <a:rPr lang="en-US" sz="6807" dirty="0">
                <a:solidFill>
                  <a:srgbClr val="000000"/>
                </a:solidFill>
                <a:latin typeface="DM Sans Bold"/>
              </a:rPr>
              <a:t>High- level  Design</a:t>
            </a:r>
          </a:p>
        </p:txBody>
      </p:sp>
      <p:pic>
        <p:nvPicPr>
          <p:cNvPr id="8" name="Picture 7">
            <a:extLst>
              <a:ext uri="{FF2B5EF4-FFF2-40B4-BE49-F238E27FC236}">
                <a16:creationId xmlns:a16="http://schemas.microsoft.com/office/drawing/2014/main" id="{98195E67-10D4-D09B-F17D-E764E470BD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44517" y="4225747"/>
            <a:ext cx="10217909" cy="473983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31304" y="-39624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4"/>
            <a:stretch>
              <a:fillRect l="-71867" t="-3631" r="-74156" b="-2747"/>
            </a:stretch>
          </a:blipFill>
        </p:spPr>
      </p:sp>
      <p:sp>
        <p:nvSpPr>
          <p:cNvPr id="5" name="TextBox 5"/>
          <p:cNvSpPr txBox="1"/>
          <p:nvPr/>
        </p:nvSpPr>
        <p:spPr>
          <a:xfrm>
            <a:off x="6477000" y="419100"/>
            <a:ext cx="5936470" cy="884216"/>
          </a:xfrm>
          <a:prstGeom prst="rect">
            <a:avLst/>
          </a:prstGeom>
        </p:spPr>
        <p:txBody>
          <a:bodyPr lIns="0" tIns="0" rIns="0" bIns="0" rtlCol="0" anchor="t">
            <a:spAutoFit/>
          </a:bodyPr>
          <a:lstStyle/>
          <a:p>
            <a:pPr algn="l">
              <a:lnSpc>
                <a:spcPts val="6603"/>
              </a:lnSpc>
            </a:pPr>
            <a:r>
              <a:rPr lang="en-US" sz="6807" dirty="0">
                <a:solidFill>
                  <a:srgbClr val="000000"/>
                </a:solidFill>
                <a:latin typeface="DM Sans Bold"/>
              </a:rPr>
              <a:t>Demo Video</a:t>
            </a:r>
          </a:p>
        </p:txBody>
      </p:sp>
      <p:pic>
        <p:nvPicPr>
          <p:cNvPr id="6" name="Demo">
            <a:hlinkClick r:id="" action="ppaction://media"/>
            <a:extLst>
              <a:ext uri="{FF2B5EF4-FFF2-40B4-BE49-F238E27FC236}">
                <a16:creationId xmlns:a16="http://schemas.microsoft.com/office/drawing/2014/main" id="{269A23FB-5102-BB7B-52EB-8B103946BF2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95462" y="1562100"/>
            <a:ext cx="14697075" cy="7838440"/>
          </a:xfrm>
          <a:prstGeom prst="rect">
            <a:avLst/>
          </a:prstGeom>
        </p:spPr>
      </p:pic>
    </p:spTree>
    <p:extLst>
      <p:ext uri="{BB962C8B-B14F-4D97-AF65-F5344CB8AC3E}">
        <p14:creationId xmlns:p14="http://schemas.microsoft.com/office/powerpoint/2010/main" val="1646965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4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1" name="Freeform 11"/>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2" name="Freeform 12"/>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13" name="Freeform 13"/>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sp>
      <p:sp>
        <p:nvSpPr>
          <p:cNvPr id="14" name="Freeform 14"/>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sp>
      <p:sp>
        <p:nvSpPr>
          <p:cNvPr id="15" name="Freeform 15"/>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sp>
        <p:nvSpPr>
          <p:cNvPr id="16" name="TextBox 16"/>
          <p:cNvSpPr txBox="1"/>
          <p:nvPr/>
        </p:nvSpPr>
        <p:spPr>
          <a:xfrm>
            <a:off x="3688802" y="3019867"/>
            <a:ext cx="10910396" cy="3364511"/>
          </a:xfrm>
          <a:prstGeom prst="rect">
            <a:avLst/>
          </a:prstGeom>
        </p:spPr>
        <p:txBody>
          <a:bodyPr lIns="0" tIns="0" rIns="0" bIns="0" rtlCol="0" anchor="t">
            <a:spAutoFit/>
          </a:bodyPr>
          <a:lstStyle/>
          <a:p>
            <a:pPr algn="ctr">
              <a:lnSpc>
                <a:spcPts val="12699"/>
              </a:lnSpc>
            </a:pPr>
            <a:r>
              <a:rPr lang="en-US" sz="14597">
                <a:solidFill>
                  <a:srgbClr val="000000"/>
                </a:solidFill>
                <a:latin typeface="DM Sans Bold"/>
              </a:rPr>
              <a:t>Thank you very much!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TotalTime>
  <Words>320</Words>
  <Application>Microsoft Office PowerPoint</Application>
  <PresentationFormat>Custom</PresentationFormat>
  <Paragraphs>25</Paragraphs>
  <Slides>6</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Cascadia Mono SemiBold</vt:lpstr>
      <vt:lpstr>DM Sans Bold</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 Text Magic Studio Magic Design for Presentations L&amp;P</dc:title>
  <cp:lastModifiedBy>Jill Gosrani</cp:lastModifiedBy>
  <cp:revision>3</cp:revision>
  <dcterms:created xsi:type="dcterms:W3CDTF">2006-08-16T00:00:00Z</dcterms:created>
  <dcterms:modified xsi:type="dcterms:W3CDTF">2024-06-24T00:35:24Z</dcterms:modified>
  <dc:identifier>DAGID80TU28</dc:identifier>
</cp:coreProperties>
</file>